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embeddedFontLst>
    <p:embeddedFont>
      <p:font typeface="Century Gothic"/>
      <p:regular r:id="rId14"/>
      <p:bold r:id="rId15"/>
      <p:italic r:id="rId16"/>
      <p:boldItalic r:id="rId1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CenturyGothic-bold.fntdata"/><Relationship Id="rId14" Type="http://schemas.openxmlformats.org/officeDocument/2006/relationships/font" Target="fonts/CenturyGothic-regular.fntdata"/><Relationship Id="rId17" Type="http://schemas.openxmlformats.org/officeDocument/2006/relationships/font" Target="fonts/CenturyGothic-boldItalic.fntdata"/><Relationship Id="rId16" Type="http://schemas.openxmlformats.org/officeDocument/2006/relationships/font" Target="fonts/CenturyGothic-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2" name="Google Shape;6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1" name="Google Shape;71;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0" name="Google Shape;80;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1" name="Google Shape;91;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0" name="Google Shape;100;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0" name="Google Shape;110;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6" name="Google Shape;116;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6" name="Google Shape;16;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4"/>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9" name="Google Shape;19;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9"/>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1.jpg"/><Relationship Id="rId5" Type="http://schemas.openxmlformats.org/officeDocument/2006/relationships/image" Target="../media/image1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jpg"/><Relationship Id="rId4" Type="http://schemas.openxmlformats.org/officeDocument/2006/relationships/image" Target="../media/image12.jpg"/><Relationship Id="rId5" Type="http://schemas.openxmlformats.org/officeDocument/2006/relationships/image" Target="../media/image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5.jpg"/><Relationship Id="rId4" Type="http://schemas.openxmlformats.org/officeDocument/2006/relationships/image" Target="../media/image1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9.jpg"/><Relationship Id="rId5" Type="http://schemas.openxmlformats.org/officeDocument/2006/relationships/image" Target="../media/image16.jpg"/><Relationship Id="rId6" Type="http://schemas.openxmlformats.org/officeDocument/2006/relationships/image" Target="../media/image7.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0.jpg"/><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3.jpg"/><Relationship Id="rId4" Type="http://schemas.openxmlformats.org/officeDocument/2006/relationships/image" Target="../media/image14.jpg"/><Relationship Id="rId5" Type="http://schemas.openxmlformats.org/officeDocument/2006/relationships/image" Target="../media/image19.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6F5FF"/>
        </a:solidFill>
      </p:bgPr>
    </p:bg>
    <p:spTree>
      <p:nvGrpSpPr>
        <p:cNvPr id="53" name="Shape 53"/>
        <p:cNvGrpSpPr/>
        <p:nvPr/>
      </p:nvGrpSpPr>
      <p:grpSpPr>
        <a:xfrm>
          <a:off x="0" y="0"/>
          <a:ext cx="0" cy="0"/>
          <a:chOff x="0" y="0"/>
          <a:chExt cx="0" cy="0"/>
        </a:xfrm>
      </p:grpSpPr>
      <p:sp>
        <p:nvSpPr>
          <p:cNvPr id="54" name="Google Shape;54;p13"/>
          <p:cNvSpPr/>
          <p:nvPr/>
        </p:nvSpPr>
        <p:spPr>
          <a:xfrm>
            <a:off x="91440" y="91440"/>
            <a:ext cx="8961120" cy="4960620"/>
          </a:xfrm>
          <a:prstGeom prst="rect">
            <a:avLst/>
          </a:prstGeom>
          <a:noFill/>
          <a:ln cap="flat" cmpd="sng" w="50800">
            <a:solidFill>
              <a:srgbClr val="0066CC"/>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55" name="Google Shape;55;p13"/>
          <p:cNvSpPr txBox="1"/>
          <p:nvPr>
            <p:ph type="ctrTitle"/>
          </p:nvPr>
        </p:nvSpPr>
        <p:spPr>
          <a:xfrm>
            <a:off x="311700" y="250425"/>
            <a:ext cx="8520600" cy="1130100"/>
          </a:xfrm>
          <a:prstGeom prst="rect">
            <a:avLst/>
          </a:prstGeom>
          <a:noFill/>
          <a:ln>
            <a:noFill/>
          </a:ln>
        </p:spPr>
        <p:txBody>
          <a:bodyPr anchorCtr="0" anchor="b" bIns="91425" lIns="91425" spcFirstLastPara="1" rIns="91425" wrap="square" tIns="91425">
            <a:normAutofit/>
          </a:bodyPr>
          <a:lstStyle/>
          <a:p>
            <a:pPr indent="0" lvl="0" marL="0" rtl="0" algn="ctr">
              <a:lnSpc>
                <a:spcPct val="100000"/>
              </a:lnSpc>
              <a:spcBef>
                <a:spcPts val="0"/>
              </a:spcBef>
              <a:spcAft>
                <a:spcPts val="0"/>
              </a:spcAft>
              <a:buSzPts val="5200"/>
              <a:buNone/>
            </a:pPr>
            <a:r>
              <a:rPr lang="en-GB" sz="2400">
                <a:solidFill>
                  <a:srgbClr val="003366"/>
                </a:solidFill>
                <a:latin typeface="Comic Sans MS"/>
                <a:ea typeface="Comic Sans MS"/>
                <a:cs typeface="Comic Sans MS"/>
                <a:sym typeface="Comic Sans MS"/>
              </a:rPr>
              <a:t>Croseo i Ysgol Penrhiwceibr</a:t>
            </a:r>
            <a:endParaRPr>
              <a:solidFill>
                <a:srgbClr val="3300CC"/>
              </a:solidFill>
              <a:latin typeface="Comic Sans MS"/>
              <a:ea typeface="Comic Sans MS"/>
              <a:cs typeface="Comic Sans MS"/>
              <a:sym typeface="Comic Sans MS"/>
            </a:endParaRPr>
          </a:p>
        </p:txBody>
      </p:sp>
      <p:sp>
        <p:nvSpPr>
          <p:cNvPr id="56" name="Google Shape;56;p13"/>
          <p:cNvSpPr txBox="1"/>
          <p:nvPr>
            <p:ph type="ctrTitle"/>
          </p:nvPr>
        </p:nvSpPr>
        <p:spPr>
          <a:xfrm>
            <a:off x="414000" y="3841250"/>
            <a:ext cx="8520600" cy="1130100"/>
          </a:xfrm>
          <a:prstGeom prst="rect">
            <a:avLst/>
          </a:prstGeom>
          <a:noFill/>
          <a:ln>
            <a:noFill/>
          </a:ln>
        </p:spPr>
        <p:txBody>
          <a:bodyPr anchorCtr="0" anchor="b" bIns="91425" lIns="91425" spcFirstLastPara="1" rIns="91425" wrap="square" tIns="91425">
            <a:normAutofit/>
          </a:bodyPr>
          <a:lstStyle/>
          <a:p>
            <a:pPr indent="0" lvl="0" marL="0" rtl="0" algn="l">
              <a:lnSpc>
                <a:spcPct val="100000"/>
              </a:lnSpc>
              <a:spcBef>
                <a:spcPts val="0"/>
              </a:spcBef>
              <a:spcAft>
                <a:spcPts val="0"/>
              </a:spcAft>
              <a:buSzPts val="5200"/>
              <a:buNone/>
            </a:pPr>
            <a:r>
              <a:rPr lang="en-GB" sz="2400">
                <a:solidFill>
                  <a:srgbClr val="003366"/>
                </a:solidFill>
                <a:latin typeface="Comic Sans MS"/>
                <a:ea typeface="Comic Sans MS"/>
                <a:cs typeface="Comic Sans MS"/>
                <a:sym typeface="Comic Sans MS"/>
              </a:rPr>
              <a:t>Positive, Polite and Safe</a:t>
            </a:r>
            <a:endParaRPr>
              <a:solidFill>
                <a:srgbClr val="3300CC"/>
              </a:solidFill>
              <a:latin typeface="Comic Sans MS"/>
              <a:ea typeface="Comic Sans MS"/>
              <a:cs typeface="Comic Sans MS"/>
              <a:sym typeface="Comic Sans MS"/>
            </a:endParaRPr>
          </a:p>
        </p:txBody>
      </p:sp>
      <p:pic>
        <p:nvPicPr>
          <p:cNvPr id="57" name="Google Shape;57;p13"/>
          <p:cNvPicPr preferRelativeResize="0"/>
          <p:nvPr/>
        </p:nvPicPr>
        <p:blipFill rotWithShape="1">
          <a:blip r:embed="rId3">
            <a:alphaModFix/>
          </a:blip>
          <a:srcRect b="0" l="0" r="0" t="0"/>
          <a:stretch/>
        </p:blipFill>
        <p:spPr>
          <a:xfrm>
            <a:off x="311700" y="1771975"/>
            <a:ext cx="2656063" cy="2015475"/>
          </a:xfrm>
          <a:prstGeom prst="rect">
            <a:avLst/>
          </a:prstGeom>
          <a:noFill/>
          <a:ln>
            <a:noFill/>
          </a:ln>
        </p:spPr>
      </p:pic>
      <p:pic>
        <p:nvPicPr>
          <p:cNvPr id="58" name="Google Shape;58;p13"/>
          <p:cNvPicPr preferRelativeResize="0"/>
          <p:nvPr/>
        </p:nvPicPr>
        <p:blipFill rotWithShape="1">
          <a:blip r:embed="rId4">
            <a:alphaModFix/>
          </a:blip>
          <a:srcRect b="13898" l="11627" r="14121" t="9735"/>
          <a:stretch/>
        </p:blipFill>
        <p:spPr>
          <a:xfrm>
            <a:off x="3342775" y="1722988"/>
            <a:ext cx="1775800" cy="1775800"/>
          </a:xfrm>
          <a:prstGeom prst="rect">
            <a:avLst/>
          </a:prstGeom>
          <a:noFill/>
          <a:ln>
            <a:noFill/>
          </a:ln>
        </p:spPr>
      </p:pic>
      <p:pic>
        <p:nvPicPr>
          <p:cNvPr id="59" name="Google Shape;59;p13" title="IMG_9911.jpg"/>
          <p:cNvPicPr preferRelativeResize="0"/>
          <p:nvPr/>
        </p:nvPicPr>
        <p:blipFill>
          <a:blip r:embed="rId5">
            <a:alphaModFix/>
          </a:blip>
          <a:stretch>
            <a:fillRect/>
          </a:stretch>
        </p:blipFill>
        <p:spPr>
          <a:xfrm>
            <a:off x="5443500" y="1771975"/>
            <a:ext cx="3015537" cy="20154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6F5FF"/>
        </a:solidFill>
      </p:bgPr>
    </p:bg>
    <p:spTree>
      <p:nvGrpSpPr>
        <p:cNvPr id="63" name="Shape 63"/>
        <p:cNvGrpSpPr/>
        <p:nvPr/>
      </p:nvGrpSpPr>
      <p:grpSpPr>
        <a:xfrm>
          <a:off x="0" y="0"/>
          <a:ext cx="0" cy="0"/>
          <a:chOff x="0" y="0"/>
          <a:chExt cx="0" cy="0"/>
        </a:xfrm>
      </p:grpSpPr>
      <p:sp>
        <p:nvSpPr>
          <p:cNvPr id="64" name="Google Shape;64;p14"/>
          <p:cNvSpPr/>
          <p:nvPr/>
        </p:nvSpPr>
        <p:spPr>
          <a:xfrm>
            <a:off x="91440" y="91440"/>
            <a:ext cx="8961120" cy="4960620"/>
          </a:xfrm>
          <a:prstGeom prst="rect">
            <a:avLst/>
          </a:prstGeom>
          <a:noFill/>
          <a:ln cap="flat" cmpd="sng" w="50800">
            <a:solidFill>
              <a:srgbClr val="0066CC"/>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65" name="Google Shape;65;p14"/>
          <p:cNvSpPr txBox="1"/>
          <p:nvPr/>
        </p:nvSpPr>
        <p:spPr>
          <a:xfrm>
            <a:off x="363675" y="155200"/>
            <a:ext cx="7499700" cy="4386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i="0" lang="en-GB" sz="2400" u="none" cap="none" strike="noStrike">
                <a:solidFill>
                  <a:srgbClr val="003366"/>
                </a:solidFill>
                <a:latin typeface="Comic Sans MS"/>
                <a:ea typeface="Comic Sans MS"/>
                <a:cs typeface="Comic Sans MS"/>
                <a:sym typeface="Comic Sans MS"/>
              </a:rPr>
              <a:t>Welcome</a:t>
            </a:r>
            <a:endParaRPr i="0" sz="2400" u="none" cap="none" strike="noStrike">
              <a:solidFill>
                <a:srgbClr val="3300CC"/>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3300CC"/>
              </a:buClr>
              <a:buSzPts val="2400"/>
              <a:buFont typeface="Comic Sans MS"/>
              <a:buNone/>
            </a:pPr>
            <a:r>
              <a:t/>
            </a:r>
            <a:endParaRPr b="0" i="0" sz="2400" u="none" cap="none" strike="noStrike">
              <a:solidFill>
                <a:srgbClr val="3300CC"/>
              </a:solidFill>
              <a:latin typeface="Comic Sans MS"/>
              <a:ea typeface="Comic Sans MS"/>
              <a:cs typeface="Comic Sans MS"/>
              <a:sym typeface="Comic Sans MS"/>
            </a:endParaRPr>
          </a:p>
          <a:p>
            <a:pPr indent="0" lvl="0" marL="0" marR="0" rtl="0" algn="l">
              <a:lnSpc>
                <a:spcPct val="100000"/>
              </a:lnSpc>
              <a:spcBef>
                <a:spcPts val="1000"/>
              </a:spcBef>
              <a:spcAft>
                <a:spcPts val="0"/>
              </a:spcAft>
              <a:buClr>
                <a:srgbClr val="3300CC"/>
              </a:buClr>
              <a:buSzPts val="1800"/>
              <a:buFont typeface="Comic Sans MS"/>
              <a:buChar char="•"/>
            </a:pPr>
            <a:r>
              <a:rPr i="0" lang="en-GB" sz="1800" u="none" cap="none" strike="noStrike">
                <a:solidFill>
                  <a:srgbClr val="003366"/>
                </a:solidFill>
                <a:latin typeface="Comic Sans MS"/>
                <a:ea typeface="Comic Sans MS"/>
                <a:cs typeface="Comic Sans MS"/>
                <a:sym typeface="Comic Sans MS"/>
              </a:rPr>
              <a:t>Building relationships with your child and yourselves</a:t>
            </a:r>
            <a:endParaRPr i="0" sz="1800" u="none" cap="none" strike="noStrike">
              <a:solidFill>
                <a:srgbClr val="3300CC"/>
              </a:solidFill>
              <a:latin typeface="Comic Sans MS"/>
              <a:ea typeface="Comic Sans MS"/>
              <a:cs typeface="Comic Sans MS"/>
              <a:sym typeface="Comic Sans MS"/>
            </a:endParaRPr>
          </a:p>
          <a:p>
            <a:pPr indent="0" lvl="0" marL="0" marR="0" rtl="0" algn="l">
              <a:lnSpc>
                <a:spcPct val="100000"/>
              </a:lnSpc>
              <a:spcBef>
                <a:spcPts val="1000"/>
              </a:spcBef>
              <a:spcAft>
                <a:spcPts val="0"/>
              </a:spcAft>
              <a:buClr>
                <a:srgbClr val="3300CC"/>
              </a:buClr>
              <a:buSzPts val="1800"/>
              <a:buFont typeface="Comic Sans MS"/>
              <a:buChar char="•"/>
            </a:pPr>
            <a:r>
              <a:rPr i="0" lang="en-GB" sz="1800" u="none" cap="none" strike="noStrike">
                <a:solidFill>
                  <a:srgbClr val="003366"/>
                </a:solidFill>
                <a:latin typeface="Comic Sans MS"/>
                <a:ea typeface="Comic Sans MS"/>
                <a:cs typeface="Comic Sans MS"/>
                <a:sym typeface="Comic Sans MS"/>
              </a:rPr>
              <a:t>Ensuring your child feels safe and secure</a:t>
            </a:r>
            <a:endParaRPr i="0" sz="1800" u="none" cap="none" strike="noStrike">
              <a:solidFill>
                <a:srgbClr val="3300CC"/>
              </a:solidFill>
              <a:latin typeface="Comic Sans MS"/>
              <a:ea typeface="Comic Sans MS"/>
              <a:cs typeface="Comic Sans MS"/>
              <a:sym typeface="Comic Sans MS"/>
            </a:endParaRPr>
          </a:p>
          <a:p>
            <a:pPr indent="0" lvl="0" marL="0" marR="0" rtl="0" algn="l">
              <a:lnSpc>
                <a:spcPct val="100000"/>
              </a:lnSpc>
              <a:spcBef>
                <a:spcPts val="1000"/>
              </a:spcBef>
              <a:spcAft>
                <a:spcPts val="0"/>
              </a:spcAft>
              <a:buClr>
                <a:srgbClr val="3300CC"/>
              </a:buClr>
              <a:buSzPts val="1800"/>
              <a:buFont typeface="Comic Sans MS"/>
              <a:buChar char="•"/>
            </a:pPr>
            <a:r>
              <a:rPr i="0" lang="en-GB" sz="1800" u="none" cap="none" strike="noStrike">
                <a:solidFill>
                  <a:srgbClr val="003366"/>
                </a:solidFill>
                <a:latin typeface="Comic Sans MS"/>
                <a:ea typeface="Comic Sans MS"/>
                <a:cs typeface="Comic Sans MS"/>
                <a:sym typeface="Comic Sans MS"/>
              </a:rPr>
              <a:t>Ensuring your child is happy</a:t>
            </a:r>
            <a:endParaRPr i="0" sz="1800" u="none" cap="none" strike="noStrike">
              <a:solidFill>
                <a:srgbClr val="3300CC"/>
              </a:solidFill>
              <a:latin typeface="Comic Sans MS"/>
              <a:ea typeface="Comic Sans MS"/>
              <a:cs typeface="Comic Sans MS"/>
              <a:sym typeface="Comic Sans MS"/>
            </a:endParaRPr>
          </a:p>
          <a:p>
            <a:pPr indent="0" lvl="0" marL="0" marR="0" rtl="0" algn="l">
              <a:lnSpc>
                <a:spcPct val="100000"/>
              </a:lnSpc>
              <a:spcBef>
                <a:spcPts val="1000"/>
              </a:spcBef>
              <a:spcAft>
                <a:spcPts val="0"/>
              </a:spcAft>
              <a:buClr>
                <a:srgbClr val="3300CC"/>
              </a:buClr>
              <a:buSzPts val="1800"/>
              <a:buFont typeface="Comic Sans MS"/>
              <a:buChar char="•"/>
            </a:pPr>
            <a:r>
              <a:rPr i="0" lang="en-GB" sz="1800" u="none" cap="none" strike="noStrike">
                <a:solidFill>
                  <a:srgbClr val="003366"/>
                </a:solidFill>
                <a:latin typeface="Comic Sans MS"/>
                <a:ea typeface="Comic Sans MS"/>
                <a:cs typeface="Comic Sans MS"/>
                <a:sym typeface="Comic Sans MS"/>
              </a:rPr>
              <a:t>Our door is always open</a:t>
            </a:r>
            <a:endParaRPr i="0" sz="1800" u="none" cap="none" strike="noStrike">
              <a:solidFill>
                <a:srgbClr val="3300CC"/>
              </a:solidFill>
              <a:latin typeface="Comic Sans MS"/>
              <a:ea typeface="Comic Sans MS"/>
              <a:cs typeface="Comic Sans MS"/>
              <a:sym typeface="Comic Sans MS"/>
            </a:endParaRPr>
          </a:p>
          <a:p>
            <a:pPr indent="0" lvl="0" marL="0" marR="0" rtl="0" algn="l">
              <a:lnSpc>
                <a:spcPct val="100000"/>
              </a:lnSpc>
              <a:spcBef>
                <a:spcPts val="1000"/>
              </a:spcBef>
              <a:spcAft>
                <a:spcPts val="0"/>
              </a:spcAft>
              <a:buClr>
                <a:srgbClr val="3300CC"/>
              </a:buClr>
              <a:buSzPts val="1800"/>
              <a:buFont typeface="Comic Sans MS"/>
              <a:buChar char="•"/>
            </a:pPr>
            <a:r>
              <a:rPr i="0" lang="en-GB" sz="1800" u="none" cap="none" strike="noStrike">
                <a:solidFill>
                  <a:srgbClr val="003366"/>
                </a:solidFill>
                <a:latin typeface="Comic Sans MS"/>
                <a:ea typeface="Comic Sans MS"/>
                <a:cs typeface="Comic Sans MS"/>
                <a:sym typeface="Comic Sans MS"/>
              </a:rPr>
              <a:t>Positive home/school link</a:t>
            </a:r>
            <a:endParaRPr i="0" sz="1800" u="none" cap="none" strike="noStrike">
              <a:solidFill>
                <a:srgbClr val="3300CC"/>
              </a:solidFill>
              <a:latin typeface="Comic Sans MS"/>
              <a:ea typeface="Comic Sans MS"/>
              <a:cs typeface="Comic Sans MS"/>
              <a:sym typeface="Comic Sans MS"/>
            </a:endParaRPr>
          </a:p>
        </p:txBody>
      </p:sp>
      <p:pic>
        <p:nvPicPr>
          <p:cNvPr id="66" name="Google Shape;66;p14" title="IMG_9918.jpg"/>
          <p:cNvPicPr preferRelativeResize="0"/>
          <p:nvPr/>
        </p:nvPicPr>
        <p:blipFill rotWithShape="1">
          <a:blip r:embed="rId3">
            <a:alphaModFix/>
          </a:blip>
          <a:srcRect b="0" l="0" r="0" t="0"/>
          <a:stretch/>
        </p:blipFill>
        <p:spPr>
          <a:xfrm>
            <a:off x="7374876" y="361824"/>
            <a:ext cx="1566375" cy="2156249"/>
          </a:xfrm>
          <a:prstGeom prst="rect">
            <a:avLst/>
          </a:prstGeom>
          <a:noFill/>
          <a:ln>
            <a:noFill/>
          </a:ln>
        </p:spPr>
      </p:pic>
      <p:pic>
        <p:nvPicPr>
          <p:cNvPr id="67" name="Google Shape;67;p14" title="IMG_9917.jpg"/>
          <p:cNvPicPr preferRelativeResize="0"/>
          <p:nvPr/>
        </p:nvPicPr>
        <p:blipFill rotWithShape="1">
          <a:blip r:embed="rId4">
            <a:alphaModFix/>
          </a:blip>
          <a:srcRect b="0" l="0" r="0" t="0"/>
          <a:stretch/>
        </p:blipFill>
        <p:spPr>
          <a:xfrm>
            <a:off x="6564826" y="3190500"/>
            <a:ext cx="2330500" cy="1735525"/>
          </a:xfrm>
          <a:prstGeom prst="rect">
            <a:avLst/>
          </a:prstGeom>
          <a:noFill/>
          <a:ln>
            <a:noFill/>
          </a:ln>
        </p:spPr>
      </p:pic>
      <p:pic>
        <p:nvPicPr>
          <p:cNvPr id="68" name="Google Shape;68;p14" title="IMG_9906.jpg"/>
          <p:cNvPicPr preferRelativeResize="0"/>
          <p:nvPr/>
        </p:nvPicPr>
        <p:blipFill rotWithShape="1">
          <a:blip r:embed="rId5">
            <a:alphaModFix/>
          </a:blip>
          <a:srcRect b="0" l="0" r="0" t="0"/>
          <a:stretch/>
        </p:blipFill>
        <p:spPr>
          <a:xfrm>
            <a:off x="363675" y="3092625"/>
            <a:ext cx="1764550" cy="183339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6F5FF"/>
        </a:solidFill>
      </p:bgPr>
    </p:bg>
    <p:spTree>
      <p:nvGrpSpPr>
        <p:cNvPr id="72" name="Shape 72"/>
        <p:cNvGrpSpPr/>
        <p:nvPr/>
      </p:nvGrpSpPr>
      <p:grpSpPr>
        <a:xfrm>
          <a:off x="0" y="0"/>
          <a:ext cx="0" cy="0"/>
          <a:chOff x="0" y="0"/>
          <a:chExt cx="0" cy="0"/>
        </a:xfrm>
      </p:grpSpPr>
      <p:sp>
        <p:nvSpPr>
          <p:cNvPr id="73" name="Google Shape;73;p15"/>
          <p:cNvSpPr/>
          <p:nvPr/>
        </p:nvSpPr>
        <p:spPr>
          <a:xfrm>
            <a:off x="91440" y="91440"/>
            <a:ext cx="8961120" cy="4960620"/>
          </a:xfrm>
          <a:prstGeom prst="rect">
            <a:avLst/>
          </a:prstGeom>
          <a:noFill/>
          <a:ln cap="flat" cmpd="sng" w="50800">
            <a:solidFill>
              <a:srgbClr val="0066CC"/>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74" name="Google Shape;74;p15"/>
          <p:cNvSpPr txBox="1"/>
          <p:nvPr>
            <p:ph type="title"/>
          </p:nvPr>
        </p:nvSpPr>
        <p:spPr>
          <a:xfrm>
            <a:off x="3288150" y="366325"/>
            <a:ext cx="2886600" cy="572700"/>
          </a:xfrm>
          <a:prstGeom prst="rect">
            <a:avLst/>
          </a:prstGeom>
          <a:noFill/>
          <a:ln>
            <a:noFill/>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3111"/>
              <a:buNone/>
            </a:pPr>
            <a:r>
              <a:rPr lang="en-GB" sz="2400">
                <a:solidFill>
                  <a:srgbClr val="003366"/>
                </a:solidFill>
                <a:latin typeface="Comic Sans MS"/>
                <a:ea typeface="Comic Sans MS"/>
                <a:cs typeface="Comic Sans MS"/>
                <a:sym typeface="Comic Sans MS"/>
              </a:rPr>
              <a:t>Coming to school</a:t>
            </a:r>
            <a:endParaRPr>
              <a:solidFill>
                <a:srgbClr val="3300CC"/>
              </a:solidFill>
              <a:latin typeface="Comic Sans MS"/>
              <a:ea typeface="Comic Sans MS"/>
              <a:cs typeface="Comic Sans MS"/>
              <a:sym typeface="Comic Sans MS"/>
            </a:endParaRPr>
          </a:p>
        </p:txBody>
      </p:sp>
      <p:sp>
        <p:nvSpPr>
          <p:cNvPr id="75" name="Google Shape;75;p15"/>
          <p:cNvSpPr txBox="1"/>
          <p:nvPr>
            <p:ph idx="1" type="body"/>
          </p:nvPr>
        </p:nvSpPr>
        <p:spPr>
          <a:xfrm>
            <a:off x="311700" y="1467825"/>
            <a:ext cx="8520600" cy="3416400"/>
          </a:xfrm>
          <a:prstGeom prst="rect">
            <a:avLst/>
          </a:prstGeom>
          <a:noFill/>
          <a:ln>
            <a:noFill/>
          </a:ln>
        </p:spPr>
        <p:txBody>
          <a:bodyPr anchorCtr="0" anchor="t" bIns="91425" lIns="91425" spcFirstLastPara="1" rIns="91425" wrap="square" tIns="91425">
            <a:normAutofit/>
          </a:bodyPr>
          <a:lstStyle/>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School starts at 8.50am and children to be collected at 12pm until we feel they are ready to stay for lunch. When we feel that your child is ready to stay for lunch they will be invited to stay until 12.40pm </a:t>
            </a:r>
            <a:endParaRPr>
              <a:solidFill>
                <a:srgbClr val="3300CC"/>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Lunch times- Table manners, knives and forks. </a:t>
            </a:r>
            <a:endParaRPr>
              <a:solidFill>
                <a:srgbClr val="3300CC"/>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Please ensure ALL uniform is labelled with your child's name.</a:t>
            </a:r>
            <a:endParaRPr>
              <a:solidFill>
                <a:srgbClr val="3300CC"/>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Fruit and water- to be labelled.</a:t>
            </a:r>
            <a:endParaRPr>
              <a:solidFill>
                <a:srgbClr val="3300CC"/>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Toilet trained.</a:t>
            </a:r>
            <a:endParaRPr>
              <a:solidFill>
                <a:srgbClr val="3300CC"/>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Appropriate clothing- coats, hats, sun hats, wellies </a:t>
            </a:r>
            <a:endParaRPr>
              <a:solidFill>
                <a:srgbClr val="3300CC"/>
              </a:solidFill>
              <a:latin typeface="Comic Sans MS"/>
              <a:ea typeface="Comic Sans MS"/>
              <a:cs typeface="Comic Sans MS"/>
              <a:sym typeface="Comic Sans MS"/>
            </a:endParaRPr>
          </a:p>
        </p:txBody>
      </p:sp>
      <p:pic>
        <p:nvPicPr>
          <p:cNvPr id="76" name="Google Shape;76;p15" title="IMG_9915.jpg"/>
          <p:cNvPicPr preferRelativeResize="0"/>
          <p:nvPr/>
        </p:nvPicPr>
        <p:blipFill rotWithShape="1">
          <a:blip r:embed="rId3">
            <a:alphaModFix/>
          </a:blip>
          <a:srcRect b="0" l="0" r="0" t="0"/>
          <a:stretch/>
        </p:blipFill>
        <p:spPr>
          <a:xfrm>
            <a:off x="7517477" y="2635275"/>
            <a:ext cx="1314826" cy="1888398"/>
          </a:xfrm>
          <a:prstGeom prst="rect">
            <a:avLst/>
          </a:prstGeom>
          <a:noFill/>
          <a:ln>
            <a:noFill/>
          </a:ln>
        </p:spPr>
      </p:pic>
      <p:pic>
        <p:nvPicPr>
          <p:cNvPr id="77" name="Google Shape;77;p15" title="IMG_9919.jpg"/>
          <p:cNvPicPr preferRelativeResize="0"/>
          <p:nvPr/>
        </p:nvPicPr>
        <p:blipFill>
          <a:blip r:embed="rId4">
            <a:alphaModFix/>
          </a:blip>
          <a:stretch>
            <a:fillRect/>
          </a:stretch>
        </p:blipFill>
        <p:spPr>
          <a:xfrm>
            <a:off x="311699" y="176924"/>
            <a:ext cx="986849" cy="12302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6F5FF"/>
        </a:solidFill>
      </p:bgPr>
    </p:bg>
    <p:spTree>
      <p:nvGrpSpPr>
        <p:cNvPr id="81" name="Shape 81"/>
        <p:cNvGrpSpPr/>
        <p:nvPr/>
      </p:nvGrpSpPr>
      <p:grpSpPr>
        <a:xfrm>
          <a:off x="0" y="0"/>
          <a:ext cx="0" cy="0"/>
          <a:chOff x="0" y="0"/>
          <a:chExt cx="0" cy="0"/>
        </a:xfrm>
      </p:grpSpPr>
      <p:sp>
        <p:nvSpPr>
          <p:cNvPr id="82" name="Google Shape;82;p16"/>
          <p:cNvSpPr/>
          <p:nvPr/>
        </p:nvSpPr>
        <p:spPr>
          <a:xfrm>
            <a:off x="91440" y="91440"/>
            <a:ext cx="8961120" cy="4960620"/>
          </a:xfrm>
          <a:prstGeom prst="rect">
            <a:avLst/>
          </a:prstGeom>
          <a:noFill/>
          <a:ln cap="flat" cmpd="sng" w="50800">
            <a:solidFill>
              <a:srgbClr val="0066CC"/>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83" name="Google Shape;83;p1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06060"/>
              <a:buNone/>
            </a:pPr>
            <a:r>
              <a:rPr lang="en-GB" sz="2933">
                <a:solidFill>
                  <a:srgbClr val="003366"/>
                </a:solidFill>
                <a:latin typeface="Comic Sans MS"/>
                <a:ea typeface="Comic Sans MS"/>
                <a:cs typeface="Comic Sans MS"/>
                <a:sym typeface="Comic Sans MS"/>
              </a:rPr>
              <a:t>Learning</a:t>
            </a:r>
            <a:r>
              <a:rPr lang="en-GB" sz="2400">
                <a:solidFill>
                  <a:srgbClr val="003366"/>
                </a:solidFill>
                <a:latin typeface="Century Gothic"/>
                <a:ea typeface="Century Gothic"/>
                <a:cs typeface="Century Gothic"/>
                <a:sym typeface="Century Gothic"/>
              </a:rPr>
              <a:t>  </a:t>
            </a:r>
            <a:endParaRPr>
              <a:solidFill>
                <a:srgbClr val="3300CC"/>
              </a:solidFill>
              <a:latin typeface="Comic Sans MS"/>
              <a:ea typeface="Comic Sans MS"/>
              <a:cs typeface="Comic Sans MS"/>
              <a:sym typeface="Comic Sans MS"/>
            </a:endParaRPr>
          </a:p>
        </p:txBody>
      </p:sp>
      <p:sp>
        <p:nvSpPr>
          <p:cNvPr id="84" name="Google Shape;84;p16"/>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fontScale="32500" lnSpcReduction="20000"/>
          </a:bodyPr>
          <a:lstStyle/>
          <a:p>
            <a:pPr indent="0" lvl="0" marL="0" rtl="0" algn="l">
              <a:lnSpc>
                <a:spcPct val="115000"/>
              </a:lnSpc>
              <a:spcBef>
                <a:spcPts val="0"/>
              </a:spcBef>
              <a:spcAft>
                <a:spcPts val="0"/>
              </a:spcAft>
              <a:buSzPct val="160000"/>
              <a:buNone/>
            </a:pPr>
            <a:r>
              <a:rPr lang="en-GB" sz="4500">
                <a:solidFill>
                  <a:srgbClr val="003366"/>
                </a:solidFill>
                <a:latin typeface="Comic Sans MS"/>
                <a:ea typeface="Comic Sans MS"/>
                <a:cs typeface="Comic Sans MS"/>
                <a:sym typeface="Comic Sans MS"/>
              </a:rPr>
              <a:t>Play based learning environment - indoors/outdoors</a:t>
            </a:r>
            <a:endParaRPr sz="4500">
              <a:solidFill>
                <a:srgbClr val="3300CC"/>
              </a:solidFill>
              <a:latin typeface="Comic Sans MS"/>
              <a:ea typeface="Comic Sans MS"/>
              <a:cs typeface="Comic Sans MS"/>
              <a:sym typeface="Comic Sans MS"/>
            </a:endParaRPr>
          </a:p>
          <a:p>
            <a:pPr indent="0" lvl="0" marL="0" rtl="0" algn="l">
              <a:lnSpc>
                <a:spcPct val="115000"/>
              </a:lnSpc>
              <a:spcBef>
                <a:spcPts val="1200"/>
              </a:spcBef>
              <a:spcAft>
                <a:spcPts val="0"/>
              </a:spcAft>
              <a:buSzPct val="160000"/>
              <a:buNone/>
            </a:pPr>
            <a:r>
              <a:rPr lang="en-GB" sz="4500">
                <a:solidFill>
                  <a:srgbClr val="003366"/>
                </a:solidFill>
                <a:latin typeface="Comic Sans MS"/>
                <a:ea typeface="Comic Sans MS"/>
                <a:cs typeface="Comic Sans MS"/>
                <a:sym typeface="Comic Sans MS"/>
              </a:rPr>
              <a:t>Social &amp; emotional - turn taking, managing emotions</a:t>
            </a:r>
            <a:endParaRPr sz="4500">
              <a:solidFill>
                <a:srgbClr val="3300CC"/>
              </a:solidFill>
              <a:latin typeface="Comic Sans MS"/>
              <a:ea typeface="Comic Sans MS"/>
              <a:cs typeface="Comic Sans MS"/>
              <a:sym typeface="Comic Sans MS"/>
            </a:endParaRPr>
          </a:p>
          <a:p>
            <a:pPr indent="0" lvl="0" marL="0" rtl="0" algn="l">
              <a:lnSpc>
                <a:spcPct val="115000"/>
              </a:lnSpc>
              <a:spcBef>
                <a:spcPts val="1200"/>
              </a:spcBef>
              <a:spcAft>
                <a:spcPts val="0"/>
              </a:spcAft>
              <a:buSzPct val="160000"/>
              <a:buNone/>
            </a:pPr>
            <a:r>
              <a:rPr lang="en-GB" sz="4500">
                <a:solidFill>
                  <a:srgbClr val="003366"/>
                </a:solidFill>
                <a:latin typeface="Comic Sans MS"/>
                <a:ea typeface="Comic Sans MS"/>
                <a:cs typeface="Comic Sans MS"/>
                <a:sym typeface="Comic Sans MS"/>
              </a:rPr>
              <a:t>Oracy - having conversations, eye contact, listening</a:t>
            </a:r>
            <a:endParaRPr sz="4500">
              <a:solidFill>
                <a:srgbClr val="3300CC"/>
              </a:solidFill>
              <a:latin typeface="Comic Sans MS"/>
              <a:ea typeface="Comic Sans MS"/>
              <a:cs typeface="Comic Sans MS"/>
              <a:sym typeface="Comic Sans MS"/>
            </a:endParaRPr>
          </a:p>
          <a:p>
            <a:pPr indent="0" lvl="0" marL="0" rtl="0" algn="l">
              <a:lnSpc>
                <a:spcPct val="115000"/>
              </a:lnSpc>
              <a:spcBef>
                <a:spcPts val="1200"/>
              </a:spcBef>
              <a:spcAft>
                <a:spcPts val="0"/>
              </a:spcAft>
              <a:buSzPct val="160000"/>
              <a:buNone/>
            </a:pPr>
            <a:r>
              <a:rPr lang="en-GB" sz="4500">
                <a:solidFill>
                  <a:srgbClr val="003366"/>
                </a:solidFill>
                <a:latin typeface="Comic Sans MS"/>
                <a:ea typeface="Comic Sans MS"/>
                <a:cs typeface="Comic Sans MS"/>
                <a:sym typeface="Comic Sans MS"/>
              </a:rPr>
              <a:t>Phonics- Read Write Inc.</a:t>
            </a:r>
            <a:endParaRPr sz="4500">
              <a:solidFill>
                <a:srgbClr val="3300CC"/>
              </a:solidFill>
              <a:latin typeface="Comic Sans MS"/>
              <a:ea typeface="Comic Sans MS"/>
              <a:cs typeface="Comic Sans MS"/>
              <a:sym typeface="Comic Sans MS"/>
            </a:endParaRPr>
          </a:p>
          <a:p>
            <a:pPr indent="0" lvl="0" marL="0" rtl="0" algn="l">
              <a:lnSpc>
                <a:spcPct val="115000"/>
              </a:lnSpc>
              <a:spcBef>
                <a:spcPts val="1200"/>
              </a:spcBef>
              <a:spcAft>
                <a:spcPts val="0"/>
              </a:spcAft>
              <a:buSzPct val="160000"/>
              <a:buNone/>
            </a:pPr>
            <a:r>
              <a:rPr lang="en-GB" sz="4500">
                <a:solidFill>
                  <a:srgbClr val="003366"/>
                </a:solidFill>
                <a:latin typeface="Comic Sans MS"/>
                <a:ea typeface="Comic Sans MS"/>
                <a:cs typeface="Comic Sans MS"/>
                <a:sym typeface="Comic Sans MS"/>
              </a:rPr>
              <a:t>Name recognition and  writing.</a:t>
            </a:r>
            <a:endParaRPr sz="4500">
              <a:solidFill>
                <a:srgbClr val="3300CC"/>
              </a:solidFill>
              <a:latin typeface="Comic Sans MS"/>
              <a:ea typeface="Comic Sans MS"/>
              <a:cs typeface="Comic Sans MS"/>
              <a:sym typeface="Comic Sans MS"/>
            </a:endParaRPr>
          </a:p>
          <a:p>
            <a:pPr indent="0" lvl="0" marL="0" rtl="0" algn="l">
              <a:lnSpc>
                <a:spcPct val="115000"/>
              </a:lnSpc>
              <a:spcBef>
                <a:spcPts val="1200"/>
              </a:spcBef>
              <a:spcAft>
                <a:spcPts val="0"/>
              </a:spcAft>
              <a:buSzPct val="160000"/>
              <a:buNone/>
            </a:pPr>
            <a:r>
              <a:rPr lang="en-GB" sz="4500">
                <a:solidFill>
                  <a:srgbClr val="003366"/>
                </a:solidFill>
                <a:latin typeface="Comic Sans MS"/>
                <a:ea typeface="Comic Sans MS"/>
                <a:cs typeface="Comic Sans MS"/>
                <a:sym typeface="Comic Sans MS"/>
              </a:rPr>
              <a:t>Number recognition/ writing to 10.</a:t>
            </a:r>
            <a:endParaRPr sz="4500">
              <a:solidFill>
                <a:srgbClr val="3300CC"/>
              </a:solidFill>
              <a:latin typeface="Comic Sans MS"/>
              <a:ea typeface="Comic Sans MS"/>
              <a:cs typeface="Comic Sans MS"/>
              <a:sym typeface="Comic Sans MS"/>
            </a:endParaRPr>
          </a:p>
          <a:p>
            <a:pPr indent="0" lvl="0" marL="0" rtl="0" algn="l">
              <a:lnSpc>
                <a:spcPct val="115000"/>
              </a:lnSpc>
              <a:spcBef>
                <a:spcPts val="1200"/>
              </a:spcBef>
              <a:spcAft>
                <a:spcPts val="0"/>
              </a:spcAft>
              <a:buSzPct val="160000"/>
              <a:buNone/>
            </a:pPr>
            <a:r>
              <a:rPr lang="en-GB" sz="4500">
                <a:solidFill>
                  <a:srgbClr val="003366"/>
                </a:solidFill>
                <a:latin typeface="Comic Sans MS"/>
                <a:ea typeface="Comic Sans MS"/>
                <a:cs typeface="Comic Sans MS"/>
                <a:sym typeface="Comic Sans MS"/>
              </a:rPr>
              <a:t>Holding and using a scissors correctly. </a:t>
            </a:r>
            <a:endParaRPr sz="4500">
              <a:solidFill>
                <a:srgbClr val="3300CC"/>
              </a:solidFill>
              <a:latin typeface="Comic Sans MS"/>
              <a:ea typeface="Comic Sans MS"/>
              <a:cs typeface="Comic Sans MS"/>
              <a:sym typeface="Comic Sans MS"/>
            </a:endParaRPr>
          </a:p>
          <a:p>
            <a:pPr indent="0" lvl="0" marL="0" rtl="0" algn="l">
              <a:lnSpc>
                <a:spcPct val="115000"/>
              </a:lnSpc>
              <a:spcBef>
                <a:spcPts val="1200"/>
              </a:spcBef>
              <a:spcAft>
                <a:spcPts val="0"/>
              </a:spcAft>
              <a:buSzPct val="360000"/>
              <a:buNone/>
            </a:pPr>
            <a:r>
              <a:t/>
            </a:r>
            <a:endParaRPr sz="2000">
              <a:solidFill>
                <a:srgbClr val="3300CC"/>
              </a:solidFill>
              <a:latin typeface="Comic Sans MS"/>
              <a:ea typeface="Comic Sans MS"/>
              <a:cs typeface="Comic Sans MS"/>
              <a:sym typeface="Comic Sans MS"/>
            </a:endParaRPr>
          </a:p>
          <a:p>
            <a:pPr indent="0" lvl="0" marL="0" rtl="0" algn="l">
              <a:lnSpc>
                <a:spcPct val="115000"/>
              </a:lnSpc>
              <a:spcBef>
                <a:spcPts val="1200"/>
              </a:spcBef>
              <a:spcAft>
                <a:spcPts val="0"/>
              </a:spcAft>
              <a:buSzPts val="2340"/>
              <a:buNone/>
            </a:pPr>
            <a:r>
              <a:t/>
            </a:r>
            <a:endParaRPr/>
          </a:p>
          <a:p>
            <a:pPr indent="0" lvl="0" marL="0" rtl="0" algn="l">
              <a:lnSpc>
                <a:spcPct val="115000"/>
              </a:lnSpc>
              <a:spcBef>
                <a:spcPts val="1200"/>
              </a:spcBef>
              <a:spcAft>
                <a:spcPts val="1200"/>
              </a:spcAft>
              <a:buSzPts val="2340"/>
              <a:buNone/>
            </a:pPr>
            <a:r>
              <a:t/>
            </a:r>
            <a:endParaRPr/>
          </a:p>
        </p:txBody>
      </p:sp>
      <p:pic>
        <p:nvPicPr>
          <p:cNvPr id="85" name="Google Shape;85;p16"/>
          <p:cNvPicPr preferRelativeResize="0"/>
          <p:nvPr/>
        </p:nvPicPr>
        <p:blipFill rotWithShape="1">
          <a:blip r:embed="rId3">
            <a:alphaModFix/>
          </a:blip>
          <a:srcRect b="0" l="0" r="0" t="0"/>
          <a:stretch/>
        </p:blipFill>
        <p:spPr>
          <a:xfrm>
            <a:off x="3734871" y="133321"/>
            <a:ext cx="2559650" cy="793950"/>
          </a:xfrm>
          <a:prstGeom prst="rect">
            <a:avLst/>
          </a:prstGeom>
          <a:noFill/>
          <a:ln>
            <a:noFill/>
          </a:ln>
        </p:spPr>
      </p:pic>
      <p:pic>
        <p:nvPicPr>
          <p:cNvPr id="86" name="Google Shape;86;p16" title="IMG_9910.jpg"/>
          <p:cNvPicPr preferRelativeResize="0"/>
          <p:nvPr/>
        </p:nvPicPr>
        <p:blipFill rotWithShape="1">
          <a:blip r:embed="rId4">
            <a:alphaModFix/>
          </a:blip>
          <a:srcRect b="0" l="0" r="0" t="0"/>
          <a:stretch/>
        </p:blipFill>
        <p:spPr>
          <a:xfrm>
            <a:off x="7076748" y="200101"/>
            <a:ext cx="1866876" cy="2725074"/>
          </a:xfrm>
          <a:prstGeom prst="rect">
            <a:avLst/>
          </a:prstGeom>
          <a:noFill/>
          <a:ln>
            <a:noFill/>
          </a:ln>
        </p:spPr>
      </p:pic>
      <p:pic>
        <p:nvPicPr>
          <p:cNvPr id="87" name="Google Shape;87;p16" title="IMG_9912.jpg"/>
          <p:cNvPicPr preferRelativeResize="0"/>
          <p:nvPr/>
        </p:nvPicPr>
        <p:blipFill rotWithShape="1">
          <a:blip r:embed="rId5">
            <a:alphaModFix/>
          </a:blip>
          <a:srcRect b="0" l="0" r="0" t="0"/>
          <a:stretch/>
        </p:blipFill>
        <p:spPr>
          <a:xfrm>
            <a:off x="6076225" y="3005650"/>
            <a:ext cx="2710901" cy="1887750"/>
          </a:xfrm>
          <a:prstGeom prst="rect">
            <a:avLst/>
          </a:prstGeom>
          <a:noFill/>
          <a:ln>
            <a:noFill/>
          </a:ln>
        </p:spPr>
      </p:pic>
      <p:pic>
        <p:nvPicPr>
          <p:cNvPr id="88" name="Google Shape;88;p16" title="IMG_9916.jpg"/>
          <p:cNvPicPr preferRelativeResize="0"/>
          <p:nvPr/>
        </p:nvPicPr>
        <p:blipFill rotWithShape="1">
          <a:blip r:embed="rId6">
            <a:alphaModFix/>
          </a:blip>
          <a:srcRect b="0" l="0" r="0" t="0"/>
          <a:stretch/>
        </p:blipFill>
        <p:spPr>
          <a:xfrm>
            <a:off x="4069107" y="2357226"/>
            <a:ext cx="1704224" cy="196152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6F5FF"/>
        </a:solidFill>
      </p:bgPr>
    </p:bg>
    <p:spTree>
      <p:nvGrpSpPr>
        <p:cNvPr id="92" name="Shape 92"/>
        <p:cNvGrpSpPr/>
        <p:nvPr/>
      </p:nvGrpSpPr>
      <p:grpSpPr>
        <a:xfrm>
          <a:off x="0" y="0"/>
          <a:ext cx="0" cy="0"/>
          <a:chOff x="0" y="0"/>
          <a:chExt cx="0" cy="0"/>
        </a:xfrm>
      </p:grpSpPr>
      <p:sp>
        <p:nvSpPr>
          <p:cNvPr id="93" name="Google Shape;93;p17"/>
          <p:cNvSpPr/>
          <p:nvPr/>
        </p:nvSpPr>
        <p:spPr>
          <a:xfrm>
            <a:off x="91440" y="91440"/>
            <a:ext cx="8961120" cy="4960620"/>
          </a:xfrm>
          <a:prstGeom prst="rect">
            <a:avLst/>
          </a:prstGeom>
          <a:noFill/>
          <a:ln cap="flat" cmpd="sng" w="50800">
            <a:solidFill>
              <a:srgbClr val="0066CC"/>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94" name="Google Shape;94;p17"/>
          <p:cNvSpPr txBox="1"/>
          <p:nvPr>
            <p:ph type="title"/>
          </p:nvPr>
        </p:nvSpPr>
        <p:spPr>
          <a:xfrm>
            <a:off x="248600" y="445025"/>
            <a:ext cx="8520600" cy="572700"/>
          </a:xfrm>
          <a:prstGeom prst="rect">
            <a:avLst/>
          </a:prstGeom>
          <a:noFill/>
          <a:ln>
            <a:noFill/>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3111"/>
              <a:buNone/>
            </a:pPr>
            <a:r>
              <a:rPr lang="en-GB" sz="2500">
                <a:solidFill>
                  <a:srgbClr val="003366"/>
                </a:solidFill>
                <a:latin typeface="Comic Sans MS"/>
                <a:ea typeface="Comic Sans MS"/>
                <a:cs typeface="Comic Sans MS"/>
                <a:sym typeface="Comic Sans MS"/>
              </a:rPr>
              <a:t>What can you do at home?</a:t>
            </a:r>
            <a:endParaRPr sz="2900">
              <a:solidFill>
                <a:srgbClr val="3300CC"/>
              </a:solidFill>
              <a:latin typeface="Comic Sans MS"/>
              <a:ea typeface="Comic Sans MS"/>
              <a:cs typeface="Comic Sans MS"/>
              <a:sym typeface="Comic Sans MS"/>
            </a:endParaRPr>
          </a:p>
        </p:txBody>
      </p:sp>
      <p:sp>
        <p:nvSpPr>
          <p:cNvPr id="95" name="Google Shape;95;p1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Having a good routine- brush your teeth, story and bed.</a:t>
            </a:r>
            <a:endParaRPr>
              <a:solidFill>
                <a:srgbClr val="003366"/>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Reading stories at home. </a:t>
            </a:r>
            <a:endParaRPr>
              <a:solidFill>
                <a:srgbClr val="3300CC"/>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Developing independence - coats, zips, shoes</a:t>
            </a:r>
            <a:endParaRPr>
              <a:solidFill>
                <a:srgbClr val="3300CC"/>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Toilet training over the holidays. </a:t>
            </a:r>
            <a:endParaRPr>
              <a:solidFill>
                <a:srgbClr val="3300CC"/>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Listening skills</a:t>
            </a:r>
            <a:endParaRPr>
              <a:solidFill>
                <a:srgbClr val="3300CC"/>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Sitting at a table to eat- ensure </a:t>
            </a:r>
            <a:r>
              <a:rPr lang="en-GB">
                <a:solidFill>
                  <a:srgbClr val="003366"/>
                </a:solidFill>
                <a:latin typeface="Comic Sans MS"/>
                <a:ea typeface="Comic Sans MS"/>
                <a:cs typeface="Comic Sans MS"/>
                <a:sym typeface="Comic Sans MS"/>
              </a:rPr>
              <a:t>readiness</a:t>
            </a:r>
            <a:r>
              <a:rPr lang="en-GB">
                <a:solidFill>
                  <a:srgbClr val="003366"/>
                </a:solidFill>
                <a:latin typeface="Comic Sans MS"/>
                <a:ea typeface="Comic Sans MS"/>
                <a:cs typeface="Comic Sans MS"/>
                <a:sym typeface="Comic Sans MS"/>
              </a:rPr>
              <a:t> </a:t>
            </a:r>
            <a:endParaRPr>
              <a:solidFill>
                <a:srgbClr val="003366"/>
              </a:solidFill>
              <a:latin typeface="Comic Sans MS"/>
              <a:ea typeface="Comic Sans MS"/>
              <a:cs typeface="Comic Sans MS"/>
              <a:sym typeface="Comic Sans MS"/>
            </a:endParaRPr>
          </a:p>
          <a:p>
            <a:pPr indent="0" lvl="0" marL="0" rtl="0" algn="l">
              <a:lnSpc>
                <a:spcPct val="115000"/>
              </a:lnSpc>
              <a:spcBef>
                <a:spcPts val="0"/>
              </a:spcBef>
              <a:spcAft>
                <a:spcPts val="0"/>
              </a:spcAft>
              <a:buNone/>
            </a:pPr>
            <a:r>
              <a:rPr lang="en-GB">
                <a:solidFill>
                  <a:srgbClr val="003366"/>
                </a:solidFill>
                <a:latin typeface="Comic Sans MS"/>
                <a:ea typeface="Comic Sans MS"/>
                <a:cs typeface="Comic Sans MS"/>
                <a:sym typeface="Comic Sans MS"/>
              </a:rPr>
              <a:t>to stay for lunch in school </a:t>
            </a:r>
            <a:endParaRPr>
              <a:solidFill>
                <a:srgbClr val="3300CC"/>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Our doors are always open.</a:t>
            </a:r>
            <a:endParaRPr>
              <a:solidFill>
                <a:srgbClr val="3300CC"/>
              </a:solidFill>
              <a:latin typeface="Comic Sans MS"/>
              <a:ea typeface="Comic Sans MS"/>
              <a:cs typeface="Comic Sans MS"/>
              <a:sym typeface="Comic Sans MS"/>
            </a:endParaRPr>
          </a:p>
        </p:txBody>
      </p:sp>
      <p:pic>
        <p:nvPicPr>
          <p:cNvPr id="96" name="Google Shape;96;p17" title="IMG_9904.jpg"/>
          <p:cNvPicPr preferRelativeResize="0"/>
          <p:nvPr/>
        </p:nvPicPr>
        <p:blipFill rotWithShape="1">
          <a:blip r:embed="rId3">
            <a:alphaModFix/>
          </a:blip>
          <a:srcRect b="0" l="0" r="0" t="0"/>
          <a:stretch/>
        </p:blipFill>
        <p:spPr>
          <a:xfrm>
            <a:off x="6896452" y="238850"/>
            <a:ext cx="2068376" cy="3001650"/>
          </a:xfrm>
          <a:prstGeom prst="rect">
            <a:avLst/>
          </a:prstGeom>
          <a:noFill/>
          <a:ln>
            <a:noFill/>
          </a:ln>
        </p:spPr>
      </p:pic>
      <p:pic>
        <p:nvPicPr>
          <p:cNvPr id="97" name="Google Shape;97;p17" title="IMG_9907.jpg"/>
          <p:cNvPicPr preferRelativeResize="0"/>
          <p:nvPr/>
        </p:nvPicPr>
        <p:blipFill rotWithShape="1">
          <a:blip r:embed="rId4">
            <a:alphaModFix/>
          </a:blip>
          <a:srcRect b="0" l="0" r="0" t="0"/>
          <a:stretch/>
        </p:blipFill>
        <p:spPr>
          <a:xfrm>
            <a:off x="5806946" y="3033875"/>
            <a:ext cx="1661028" cy="18160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6F5FF"/>
        </a:solidFill>
      </p:bgPr>
    </p:bg>
    <p:spTree>
      <p:nvGrpSpPr>
        <p:cNvPr id="101" name="Shape 101"/>
        <p:cNvGrpSpPr/>
        <p:nvPr/>
      </p:nvGrpSpPr>
      <p:grpSpPr>
        <a:xfrm>
          <a:off x="0" y="0"/>
          <a:ext cx="0" cy="0"/>
          <a:chOff x="0" y="0"/>
          <a:chExt cx="0" cy="0"/>
        </a:xfrm>
      </p:grpSpPr>
      <p:sp>
        <p:nvSpPr>
          <p:cNvPr id="102" name="Google Shape;102;p18"/>
          <p:cNvSpPr/>
          <p:nvPr/>
        </p:nvSpPr>
        <p:spPr>
          <a:xfrm>
            <a:off x="91440" y="91440"/>
            <a:ext cx="8961120" cy="4960620"/>
          </a:xfrm>
          <a:prstGeom prst="rect">
            <a:avLst/>
          </a:prstGeom>
          <a:noFill/>
          <a:ln cap="flat" cmpd="sng" w="50800">
            <a:solidFill>
              <a:srgbClr val="0066CC"/>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03" name="Google Shape;103;p1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111"/>
              <a:buNone/>
            </a:pPr>
            <a:r>
              <a:rPr lang="en-GB" sz="2700">
                <a:solidFill>
                  <a:srgbClr val="003366"/>
                </a:solidFill>
                <a:latin typeface="Comic Sans MS"/>
                <a:ea typeface="Comic Sans MS"/>
                <a:cs typeface="Comic Sans MS"/>
                <a:sym typeface="Comic Sans MS"/>
              </a:rPr>
              <a:t>Support in school</a:t>
            </a:r>
            <a:endParaRPr sz="3100">
              <a:solidFill>
                <a:srgbClr val="3300CC"/>
              </a:solidFill>
              <a:latin typeface="Comic Sans MS"/>
              <a:ea typeface="Comic Sans MS"/>
              <a:cs typeface="Comic Sans MS"/>
              <a:sym typeface="Comic Sans MS"/>
            </a:endParaRPr>
          </a:p>
        </p:txBody>
      </p:sp>
      <p:sp>
        <p:nvSpPr>
          <p:cNvPr id="104" name="Google Shape;104;p18"/>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Uniform available</a:t>
            </a:r>
            <a:endParaRPr>
              <a:solidFill>
                <a:srgbClr val="3300CC"/>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Food store</a:t>
            </a:r>
            <a:endParaRPr>
              <a:solidFill>
                <a:srgbClr val="3300CC"/>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Personal hygiene </a:t>
            </a:r>
            <a:endParaRPr>
              <a:solidFill>
                <a:srgbClr val="3300CC"/>
              </a:solidFill>
              <a:latin typeface="Comic Sans MS"/>
              <a:ea typeface="Comic Sans MS"/>
              <a:cs typeface="Comic Sans MS"/>
              <a:sym typeface="Comic Sans MS"/>
            </a:endParaRPr>
          </a:p>
          <a:p>
            <a:pPr indent="-342900" lvl="0" marL="457200" rtl="0" algn="l">
              <a:lnSpc>
                <a:spcPct val="115000"/>
              </a:lnSpc>
              <a:spcBef>
                <a:spcPts val="0"/>
              </a:spcBef>
              <a:spcAft>
                <a:spcPts val="0"/>
              </a:spcAft>
              <a:buClr>
                <a:srgbClr val="3300CC"/>
              </a:buClr>
              <a:buSzPts val="1800"/>
              <a:buFont typeface="Comic Sans MS"/>
              <a:buChar char="●"/>
            </a:pPr>
            <a:r>
              <a:rPr lang="en-GB">
                <a:solidFill>
                  <a:srgbClr val="003366"/>
                </a:solidFill>
                <a:latin typeface="Comic Sans MS"/>
                <a:ea typeface="Comic Sans MS"/>
                <a:cs typeface="Comic Sans MS"/>
                <a:sym typeface="Comic Sans MS"/>
              </a:rPr>
              <a:t>Links with school nurse and other agencies </a:t>
            </a:r>
            <a:endParaRPr>
              <a:solidFill>
                <a:srgbClr val="3300CC"/>
              </a:solidFill>
              <a:latin typeface="Comic Sans MS"/>
              <a:ea typeface="Comic Sans MS"/>
              <a:cs typeface="Comic Sans MS"/>
              <a:sym typeface="Comic Sans MS"/>
            </a:endParaRPr>
          </a:p>
          <a:p>
            <a:pPr indent="0" lvl="0" marL="457200" rtl="0" algn="l">
              <a:lnSpc>
                <a:spcPct val="115000"/>
              </a:lnSpc>
              <a:spcBef>
                <a:spcPts val="1200"/>
              </a:spcBef>
              <a:spcAft>
                <a:spcPts val="1200"/>
              </a:spcAft>
              <a:buSzPts val="1800"/>
              <a:buNone/>
            </a:pPr>
            <a:r>
              <a:t/>
            </a:r>
            <a:endParaRPr/>
          </a:p>
        </p:txBody>
      </p:sp>
      <p:pic>
        <p:nvPicPr>
          <p:cNvPr id="105" name="Google Shape;105;p18" title="IMG_9909.jpg"/>
          <p:cNvPicPr preferRelativeResize="0"/>
          <p:nvPr/>
        </p:nvPicPr>
        <p:blipFill rotWithShape="1">
          <a:blip r:embed="rId3">
            <a:alphaModFix/>
          </a:blip>
          <a:srcRect b="0" l="0" r="0" t="0"/>
          <a:stretch/>
        </p:blipFill>
        <p:spPr>
          <a:xfrm>
            <a:off x="7157399" y="385100"/>
            <a:ext cx="1674899" cy="2709424"/>
          </a:xfrm>
          <a:prstGeom prst="rect">
            <a:avLst/>
          </a:prstGeom>
          <a:noFill/>
          <a:ln>
            <a:noFill/>
          </a:ln>
        </p:spPr>
      </p:pic>
      <p:pic>
        <p:nvPicPr>
          <p:cNvPr id="106" name="Google Shape;106;p18" title="IMG_9914.jpg"/>
          <p:cNvPicPr preferRelativeResize="0"/>
          <p:nvPr/>
        </p:nvPicPr>
        <p:blipFill rotWithShape="1">
          <a:blip r:embed="rId4">
            <a:alphaModFix/>
          </a:blip>
          <a:srcRect b="0" l="0" r="0" t="0"/>
          <a:stretch/>
        </p:blipFill>
        <p:spPr>
          <a:xfrm>
            <a:off x="472474" y="3070900"/>
            <a:ext cx="1323926" cy="1583300"/>
          </a:xfrm>
          <a:prstGeom prst="rect">
            <a:avLst/>
          </a:prstGeom>
          <a:noFill/>
          <a:ln>
            <a:noFill/>
          </a:ln>
        </p:spPr>
      </p:pic>
      <p:pic>
        <p:nvPicPr>
          <p:cNvPr id="107" name="Google Shape;107;p18" title="IMG_9682.jpg"/>
          <p:cNvPicPr preferRelativeResize="0"/>
          <p:nvPr/>
        </p:nvPicPr>
        <p:blipFill>
          <a:blip r:embed="rId5">
            <a:alphaModFix/>
          </a:blip>
          <a:stretch>
            <a:fillRect/>
          </a:stretch>
        </p:blipFill>
        <p:spPr>
          <a:xfrm>
            <a:off x="5015176" y="3011875"/>
            <a:ext cx="1932799" cy="195765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6F5FF"/>
        </a:solidFill>
      </p:bgPr>
    </p:bg>
    <p:spTree>
      <p:nvGrpSpPr>
        <p:cNvPr id="111" name="Shape 111"/>
        <p:cNvGrpSpPr/>
        <p:nvPr/>
      </p:nvGrpSpPr>
      <p:grpSpPr>
        <a:xfrm>
          <a:off x="0" y="0"/>
          <a:ext cx="0" cy="0"/>
          <a:chOff x="0" y="0"/>
          <a:chExt cx="0" cy="0"/>
        </a:xfrm>
      </p:grpSpPr>
      <p:sp>
        <p:nvSpPr>
          <p:cNvPr id="112" name="Google Shape;112;p19"/>
          <p:cNvSpPr/>
          <p:nvPr/>
        </p:nvSpPr>
        <p:spPr>
          <a:xfrm>
            <a:off x="91440" y="91440"/>
            <a:ext cx="8961120" cy="4960620"/>
          </a:xfrm>
          <a:prstGeom prst="rect">
            <a:avLst/>
          </a:prstGeom>
          <a:noFill/>
          <a:ln cap="flat" cmpd="sng" w="50800">
            <a:solidFill>
              <a:srgbClr val="0066CC"/>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pic>
        <p:nvPicPr>
          <p:cNvPr id="113" name="Google Shape;113;p19"/>
          <p:cNvPicPr preferRelativeResize="0"/>
          <p:nvPr/>
        </p:nvPicPr>
        <p:blipFill rotWithShape="1">
          <a:blip r:embed="rId3">
            <a:alphaModFix/>
          </a:blip>
          <a:srcRect b="0" l="0" r="0" t="0"/>
          <a:stretch/>
        </p:blipFill>
        <p:spPr>
          <a:xfrm>
            <a:off x="1209201" y="296462"/>
            <a:ext cx="6599175" cy="455057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6F5FF"/>
        </a:solidFill>
      </p:bgPr>
    </p:bg>
    <p:spTree>
      <p:nvGrpSpPr>
        <p:cNvPr id="117" name="Shape 117"/>
        <p:cNvGrpSpPr/>
        <p:nvPr/>
      </p:nvGrpSpPr>
      <p:grpSpPr>
        <a:xfrm>
          <a:off x="0" y="0"/>
          <a:ext cx="0" cy="0"/>
          <a:chOff x="0" y="0"/>
          <a:chExt cx="0" cy="0"/>
        </a:xfrm>
      </p:grpSpPr>
      <p:sp>
        <p:nvSpPr>
          <p:cNvPr id="118" name="Google Shape;118;p20"/>
          <p:cNvSpPr/>
          <p:nvPr/>
        </p:nvSpPr>
        <p:spPr>
          <a:xfrm>
            <a:off x="91440" y="91440"/>
            <a:ext cx="8961120" cy="4960620"/>
          </a:xfrm>
          <a:prstGeom prst="rect">
            <a:avLst/>
          </a:prstGeom>
          <a:noFill/>
          <a:ln cap="flat" cmpd="sng" w="50800">
            <a:solidFill>
              <a:srgbClr val="0066CC"/>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19" name="Google Shape;119;p20"/>
          <p:cNvSpPr txBox="1"/>
          <p:nvPr>
            <p:ph idx="1" type="body"/>
          </p:nvPr>
        </p:nvSpPr>
        <p:spPr>
          <a:xfrm>
            <a:off x="257350" y="489125"/>
            <a:ext cx="8520600" cy="34164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lang="en-GB" sz="3700">
                <a:solidFill>
                  <a:srgbClr val="003366"/>
                </a:solidFill>
                <a:latin typeface="Comic Sans MS"/>
                <a:ea typeface="Comic Sans MS"/>
                <a:cs typeface="Comic Sans MS"/>
                <a:sym typeface="Comic Sans MS"/>
              </a:rPr>
              <a:t>Diolch</a:t>
            </a:r>
            <a:endParaRPr sz="5900">
              <a:solidFill>
                <a:srgbClr val="3300CC"/>
              </a:solidFill>
              <a:latin typeface="Comic Sans MS"/>
              <a:ea typeface="Comic Sans MS"/>
              <a:cs typeface="Comic Sans MS"/>
              <a:sym typeface="Comic Sans MS"/>
            </a:endParaRPr>
          </a:p>
          <a:p>
            <a:pPr indent="0" lvl="0" marL="0" rtl="0" algn="ctr">
              <a:lnSpc>
                <a:spcPct val="115000"/>
              </a:lnSpc>
              <a:spcBef>
                <a:spcPts val="1200"/>
              </a:spcBef>
              <a:spcAft>
                <a:spcPts val="0"/>
              </a:spcAft>
              <a:buSzPts val="1800"/>
              <a:buNone/>
            </a:pPr>
            <a:r>
              <a:rPr lang="en-GB" sz="3700">
                <a:solidFill>
                  <a:srgbClr val="003366"/>
                </a:solidFill>
                <a:latin typeface="Comic Sans MS"/>
                <a:ea typeface="Comic Sans MS"/>
                <a:cs typeface="Comic Sans MS"/>
                <a:sym typeface="Comic Sans MS"/>
              </a:rPr>
              <a:t>Any questions?</a:t>
            </a:r>
            <a:endParaRPr sz="5900">
              <a:solidFill>
                <a:srgbClr val="3300CC"/>
              </a:solidFill>
              <a:latin typeface="Comic Sans MS"/>
              <a:ea typeface="Comic Sans MS"/>
              <a:cs typeface="Comic Sans MS"/>
              <a:sym typeface="Comic Sans MS"/>
            </a:endParaRPr>
          </a:p>
          <a:p>
            <a:pPr indent="0" lvl="0" marL="0" rtl="0" algn="l">
              <a:lnSpc>
                <a:spcPct val="115000"/>
              </a:lnSpc>
              <a:spcBef>
                <a:spcPts val="1200"/>
              </a:spcBef>
              <a:spcAft>
                <a:spcPts val="1200"/>
              </a:spcAft>
              <a:buSzPts val="1800"/>
              <a:buNone/>
            </a:pPr>
            <a:r>
              <a:t/>
            </a:r>
            <a:endParaRPr sz="4600">
              <a:solidFill>
                <a:srgbClr val="3300CC"/>
              </a:solidFill>
              <a:latin typeface="Comic Sans MS"/>
              <a:ea typeface="Comic Sans MS"/>
              <a:cs typeface="Comic Sans MS"/>
              <a:sym typeface="Comic Sans MS"/>
            </a:endParaRPr>
          </a:p>
        </p:txBody>
      </p:sp>
      <p:pic>
        <p:nvPicPr>
          <p:cNvPr id="120" name="Google Shape;120;p20"/>
          <p:cNvPicPr preferRelativeResize="0"/>
          <p:nvPr/>
        </p:nvPicPr>
        <p:blipFill rotWithShape="1">
          <a:blip r:embed="rId3">
            <a:alphaModFix/>
          </a:blip>
          <a:srcRect b="13898" l="11627" r="14121" t="9735"/>
          <a:stretch/>
        </p:blipFill>
        <p:spPr>
          <a:xfrm>
            <a:off x="3571150" y="3006163"/>
            <a:ext cx="1775800" cy="17758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